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40"/>
  </p:notesMasterIdLst>
  <p:sldIdLst>
    <p:sldId id="273" r:id="rId2"/>
    <p:sldId id="256" r:id="rId3"/>
    <p:sldId id="257" r:id="rId4"/>
    <p:sldId id="258" r:id="rId5"/>
    <p:sldId id="368" r:id="rId6"/>
    <p:sldId id="423" r:id="rId7"/>
    <p:sldId id="462" r:id="rId8"/>
    <p:sldId id="463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446" r:id="rId17"/>
    <p:sldId id="469" r:id="rId18"/>
    <p:sldId id="515" r:id="rId19"/>
    <p:sldId id="516" r:id="rId20"/>
    <p:sldId id="517" r:id="rId21"/>
    <p:sldId id="518" r:id="rId22"/>
    <p:sldId id="519" r:id="rId23"/>
    <p:sldId id="447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5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004620"/>
    <a:srgbClr val="65FFAB"/>
    <a:srgbClr val="CC3300"/>
    <a:srgbClr val="FF4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72400-3D7E-440D-9EA4-340B6948EFC7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315A5-469A-4287-94FC-053411E5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1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DEA1-B942-4105-B780-AA6C61DD6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D8410-E9AB-4A80-BB9A-E3A6E3271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2968-7F1C-42FC-AFB1-9B32C6A0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A284-56BC-4FC1-A400-42D08193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E2E14-048B-4BDE-A400-A8B4D97E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E2E-C0F7-4C5C-9CEA-D28CAF74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FC02-D00B-40EF-A92A-99EE353FE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C0520-4F6A-4645-ACF2-633F2B8B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28E26-4B24-4EB8-9B99-E9742BE1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4648B-63DE-4DE5-ACB2-F06C6BB3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4BD0A-36E0-4A67-935D-0CFFB5901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CBB32-FF68-4AC7-8A6A-9CA9A7732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85DC6-5CBF-4043-ADF2-B931277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9EDF2-3D5C-40A4-AD02-AB4ECC9C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93139-6470-4812-BC98-5DD6B017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F218-30FC-44E8-9D16-0F00FA18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6FA2-EEF2-44EC-A633-201B006A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99C7E-0DBA-4793-91C9-84ADCA9D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873C3-6EEF-4638-9F4D-35A5ED78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79E4-E955-42EA-9FFC-F59B57EB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240F-92C2-40DF-AA68-ACDE501A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AB4D-24B0-41B7-A749-0CCCFAA88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AACE-EDC7-40FD-89D4-C20D07AA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59CB7-3965-4EC9-BB27-3C565401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7475-5568-4B32-A941-7E2BAA54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1F24-DB25-4ED6-9B6A-52FD2320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96F65-D8AD-425B-B8FE-39F68D53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05CCF-9B28-43A2-8F24-52C7BFE8F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FAE70-89B6-4E4A-95D1-E12F9266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B15E-F5A7-461D-8A0D-CDB81ACA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A2958-D4F3-435C-8142-47605F27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2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58F8-198F-4434-A132-09ECFB44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5A783-B685-42F5-A30E-27E7977F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F1C60-0F6F-4109-AFFE-B9487761F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B96CD-25CD-439E-B6E6-C84C3685B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748D5-47C4-4749-9B40-9F3F7E4D1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208C3-1B0D-418B-98BE-EE83E2DD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5FD22-E0EF-47FD-BDFA-4DE3A771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7E6D0-175F-49B4-8635-FF7663F7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1386-720D-4B6D-8A7C-C63FCF75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48BE7-499A-41B9-8210-EA417E0B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C1033-0E84-4C11-A608-64AA65FC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95E14-D7F1-4558-9D6D-C864D66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5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6908A-7C97-4B84-8E24-B7DAE0A5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E7DC2-D6CB-4AA2-B637-DE5B49E5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8BD0E-2FC1-499B-B295-01C45C1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9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FC19-7435-4813-A9B9-6EA19C23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EDBB-01A5-48AC-99F5-6E1F7069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A22B8-E25D-490A-BD7F-37431E55B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E724-2AC7-416E-B8D5-EB99F574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E5CE-FBC7-4597-B74C-3AB5E8B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272EF-B660-44AC-A66B-6EDD00C5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96CA-C001-4815-975A-229C3256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575CB-F7E4-49A7-AD73-80C3DEC3E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ED32D-BE05-44E1-87D9-1A8C9E250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A09B3-A8C0-467C-92A6-03DBDF1C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445CF-13AE-4F7A-963B-408B5800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03878-CDAC-4307-9C4C-6B756A29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9D57F-0FC2-43FA-B8BD-D62AD90D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F4C3D-DE58-495A-9861-2CB879B7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B979-A5AB-4BDD-83A3-ED8ADE7FF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AAC8-2092-48F0-B34D-B8CCCF906370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44F0-88E5-4431-B4B6-2DCA9574F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AC9FE-E377-4D29-8348-7274FBE32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D4B26-D679-4FB4-B936-3F88F1915D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EFEDF-5770-40AF-B49C-5BA88A191546}"/>
              </a:ext>
            </a:extLst>
          </p:cNvPr>
          <p:cNvSpPr txBox="1"/>
          <p:nvPr/>
        </p:nvSpPr>
        <p:spPr>
          <a:xfrm>
            <a:off x="373625" y="1322268"/>
            <a:ext cx="69858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THE 8051</a:t>
            </a:r>
          </a:p>
          <a:p>
            <a:pPr algn="ctr"/>
            <a:r>
              <a:rPr lang="en-US" sz="4400" b="1" dirty="0"/>
              <a:t>MICROCONTROLLER &amp; Embedded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433A4-5538-42A5-8C39-9A740F184335}"/>
              </a:ext>
            </a:extLst>
          </p:cNvPr>
          <p:cNvSpPr txBox="1"/>
          <p:nvPr/>
        </p:nvSpPr>
        <p:spPr>
          <a:xfrm>
            <a:off x="11982" y="3837801"/>
            <a:ext cx="749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4620"/>
                </a:solidFill>
                <a:effectLst/>
              </a:rPr>
              <a:t>Muhammad Ali </a:t>
            </a:r>
            <a:r>
              <a:rPr lang="en-US" sz="2400" b="1" i="0" dirty="0" err="1">
                <a:solidFill>
                  <a:srgbClr val="004620"/>
                </a:solidFill>
                <a:effectLst/>
              </a:rPr>
              <a:t>Mazidi</a:t>
            </a:r>
            <a:r>
              <a:rPr lang="en-US" sz="2400" b="1" i="0" dirty="0">
                <a:solidFill>
                  <a:srgbClr val="004620"/>
                </a:solidFill>
                <a:effectLst/>
              </a:rPr>
              <a:t>, Janice </a:t>
            </a:r>
            <a:r>
              <a:rPr lang="en-US" sz="2400" b="1" i="0" dirty="0" err="1">
                <a:solidFill>
                  <a:srgbClr val="004620"/>
                </a:solidFill>
                <a:effectLst/>
              </a:rPr>
              <a:t>Mazidi</a:t>
            </a:r>
            <a:r>
              <a:rPr lang="en-US" sz="2400" b="1" dirty="0">
                <a:solidFill>
                  <a:srgbClr val="00462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004620"/>
                </a:solidFill>
              </a:rPr>
              <a:t>&amp; </a:t>
            </a:r>
            <a:r>
              <a:rPr lang="en-US" sz="2400" b="1" i="0" dirty="0" err="1">
                <a:solidFill>
                  <a:srgbClr val="004620"/>
                </a:solidFill>
                <a:effectLst/>
              </a:rPr>
              <a:t>Rolin</a:t>
            </a:r>
            <a:r>
              <a:rPr lang="en-US" sz="2400" b="1" i="0" dirty="0">
                <a:solidFill>
                  <a:srgbClr val="004620"/>
                </a:solidFill>
                <a:effectLst/>
              </a:rPr>
              <a:t> McKinlay</a:t>
            </a:r>
            <a:endParaRPr lang="en-US" sz="2400" b="1" dirty="0">
              <a:solidFill>
                <a:srgbClr val="00462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258540-EF72-4F66-AD3B-7B8F75230762}"/>
              </a:ext>
            </a:extLst>
          </p:cNvPr>
          <p:cNvSpPr/>
          <p:nvPr/>
        </p:nvSpPr>
        <p:spPr>
          <a:xfrm>
            <a:off x="0" y="6194322"/>
            <a:ext cx="12192000" cy="6618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20A785-9DB9-4E6F-9E3C-A13BDB0AA8F6}"/>
              </a:ext>
            </a:extLst>
          </p:cNvPr>
          <p:cNvCxnSpPr>
            <a:cxnSpLocks/>
          </p:cNvCxnSpPr>
          <p:nvPr/>
        </p:nvCxnSpPr>
        <p:spPr>
          <a:xfrm>
            <a:off x="373625" y="3800510"/>
            <a:ext cx="646962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4BD9BB-EABB-49FE-ACF4-2C4E151B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45" y="715911"/>
            <a:ext cx="3619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1504335" y="1659193"/>
            <a:ext cx="9099755" cy="484484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13-4. 8051 Connection to ADC0804 with Clock from XTAL2 of the 8051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6510E-D172-4A74-9F7F-DE0648789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54" y="1924664"/>
            <a:ext cx="7668891" cy="45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7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2268792" y="1659193"/>
            <a:ext cx="7654413" cy="46309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13-5. ADC0808/0809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294AA-C65D-4BC5-B0F0-EC485E2ED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03" y="1781188"/>
            <a:ext cx="6666790" cy="43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6223D1-479F-4719-902F-D1EAF00869F6}"/>
              </a:ext>
            </a:extLst>
          </p:cNvPr>
          <p:cNvSpPr/>
          <p:nvPr/>
        </p:nvSpPr>
        <p:spPr>
          <a:xfrm>
            <a:off x="703276" y="2138516"/>
            <a:ext cx="10785446" cy="3657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6071F-8061-4722-B88C-B5EBF59EAFEF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13-3: ADC0808/0809 Analog Channel Selection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9928E-97E6-4CD0-A967-98C30D086C0A}"/>
              </a:ext>
            </a:extLst>
          </p:cNvPr>
          <p:cNvSpPr txBox="1"/>
          <p:nvPr/>
        </p:nvSpPr>
        <p:spPr>
          <a:xfrm>
            <a:off x="1142998" y="2557308"/>
            <a:ext cx="99060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4620"/>
                </a:solidFill>
              </a:rPr>
              <a:t>Selected Analog Channel    		C		B		A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IN0				0		0		0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IN1				0		0		1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IN2				0		1		0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IN3				0		1		1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IN4				1		0		0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IN5				1		0		1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	IN6				1		1		0</a:t>
            </a:r>
          </a:p>
        </p:txBody>
      </p:sp>
    </p:spTree>
    <p:extLst>
      <p:ext uri="{BB962C8B-B14F-4D97-AF65-F5344CB8AC3E}">
        <p14:creationId xmlns:p14="http://schemas.microsoft.com/office/powerpoint/2010/main" val="16528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1106129" y="2153265"/>
            <a:ext cx="10137057" cy="37165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13-4: </a:t>
            </a:r>
            <a:r>
              <a:rPr lang="en-US" sz="2400" b="1" dirty="0" err="1">
                <a:solidFill>
                  <a:prstClr val="black"/>
                </a:solidFill>
              </a:rPr>
              <a:t>V</a:t>
            </a:r>
            <a:r>
              <a:rPr lang="en-US" sz="2400" b="1" baseline="-25000" dirty="0" err="1">
                <a:solidFill>
                  <a:prstClr val="black"/>
                </a:solidFill>
              </a:rPr>
              <a:t>ref</a:t>
            </a:r>
            <a:r>
              <a:rPr lang="en-US" sz="2400" b="1" baseline="-250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Relation to V</a:t>
            </a:r>
            <a:r>
              <a:rPr lang="en-US" sz="2400" b="1" baseline="-25000" dirty="0">
                <a:solidFill>
                  <a:prstClr val="black"/>
                </a:solidFill>
              </a:rPr>
              <a:t>in</a:t>
            </a:r>
            <a:r>
              <a:rPr lang="en-US" sz="2400" b="1" dirty="0">
                <a:solidFill>
                  <a:prstClr val="black"/>
                </a:solidFill>
              </a:rPr>
              <a:t> Range for ADC0808/0809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827EF-30A4-4ABC-81FF-B1E86D87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44" y="2627277"/>
            <a:ext cx="9591111" cy="2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1106129" y="1659193"/>
            <a:ext cx="10137057" cy="484484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13-6. Selecting a Channel and Read Timing for ADC0809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DE261-2C97-4AF0-91BC-AB707417D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98" y="1924664"/>
            <a:ext cx="9582004" cy="44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2403987" y="1659193"/>
            <a:ext cx="7492181" cy="484484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13-7. 8051 Connection to ADC0809 for Channel 1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5F64E-508B-448B-8DA4-1791FD0A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39" y="1779979"/>
            <a:ext cx="7176321" cy="44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477135" y="830063"/>
            <a:ext cx="2845740" cy="467108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7C1FD4-751D-41E2-931D-0ECD334B123A}"/>
              </a:ext>
            </a:extLst>
          </p:cNvPr>
          <p:cNvSpPr/>
          <p:nvPr/>
        </p:nvSpPr>
        <p:spPr>
          <a:xfrm>
            <a:off x="3800010" y="830063"/>
            <a:ext cx="7934790" cy="467108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5BAD7-A9EB-4DBE-9EB3-0F3310B1FD30}"/>
              </a:ext>
            </a:extLst>
          </p:cNvPr>
          <p:cNvSpPr txBox="1"/>
          <p:nvPr/>
        </p:nvSpPr>
        <p:spPr>
          <a:xfrm>
            <a:off x="477136" y="5658605"/>
            <a:ext cx="2452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A37"/>
                </a:solidFill>
              </a:rPr>
              <a:t>Figure 13-8. ADC0848 Chip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4321D-3259-4AC4-A06A-30CE95B2C76A}"/>
              </a:ext>
            </a:extLst>
          </p:cNvPr>
          <p:cNvSpPr txBox="1"/>
          <p:nvPr/>
        </p:nvSpPr>
        <p:spPr>
          <a:xfrm>
            <a:off x="3328218" y="5658605"/>
            <a:ext cx="8155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A37"/>
                </a:solidFill>
              </a:rPr>
              <a:t>Table 13-5: ADC0848 </a:t>
            </a:r>
            <a:r>
              <a:rPr lang="en-US" b="1" dirty="0" err="1">
                <a:solidFill>
                  <a:srgbClr val="007A37"/>
                </a:solidFill>
              </a:rPr>
              <a:t>V</a:t>
            </a:r>
            <a:r>
              <a:rPr lang="en-US" b="1" baseline="-25000" dirty="0" err="1">
                <a:solidFill>
                  <a:srgbClr val="007A37"/>
                </a:solidFill>
              </a:rPr>
              <a:t>ref</a:t>
            </a:r>
            <a:r>
              <a:rPr lang="en-US" b="1" dirty="0">
                <a:solidFill>
                  <a:srgbClr val="007A37"/>
                </a:solidFill>
              </a:rPr>
              <a:t> vs. Step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3B92C-991B-4F30-9EDF-1BCF598B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/>
          <a:stretch/>
        </p:blipFill>
        <p:spPr>
          <a:xfrm>
            <a:off x="562776" y="1106129"/>
            <a:ext cx="2617959" cy="4206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C6429-52BE-4403-8FE0-D54ED8119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03" y="1371600"/>
            <a:ext cx="7204004" cy="37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Example 13-1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78413-DFD9-4811-A4DE-225A586CAB43}"/>
              </a:ext>
            </a:extLst>
          </p:cNvPr>
          <p:cNvSpPr txBox="1"/>
          <p:nvPr/>
        </p:nvSpPr>
        <p:spPr>
          <a:xfrm>
            <a:off x="948811" y="1564850"/>
            <a:ext cx="1058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For a given ADC0848, we have </a:t>
            </a:r>
            <a:r>
              <a:rPr lang="en-US" sz="2400" b="1" dirty="0" err="1"/>
              <a:t>Vref</a:t>
            </a:r>
            <a:r>
              <a:rPr lang="en-US" sz="2400" b="1" dirty="0"/>
              <a:t> = 2.56 V. Calculate the D0 - D7 output if the analog input is:  (a) 1.7 V, and  (b) 2.1 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0E6BF-D319-404B-8308-B7EC6638C5E4}"/>
              </a:ext>
            </a:extLst>
          </p:cNvPr>
          <p:cNvSpPr txBox="1"/>
          <p:nvPr/>
        </p:nvSpPr>
        <p:spPr>
          <a:xfrm>
            <a:off x="880804" y="3429000"/>
            <a:ext cx="104303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Since the step size is 2.56/256 = 10 mV, we have the following.</a:t>
            </a: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(a)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Dout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1.7 V/10 mV = 170 in decimal, which gives us 10101011 in binary for D7 - D0.  </a:t>
            </a:r>
          </a:p>
          <a:p>
            <a:endParaRPr lang="en-US" sz="2400" b="1" dirty="0">
              <a:solidFill>
                <a:srgbClr val="004620"/>
              </a:solidFill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(b)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Dout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2.1 V/10 mV = 210 in decimal, which gives us 11010010 in binary for D7 -D0. 	SJMP	AGAIN		;keep sending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B1A5B-D4FA-45E0-86CE-21FBEC8837EA}"/>
              </a:ext>
            </a:extLst>
          </p:cNvPr>
          <p:cNvSpPr txBox="1"/>
          <p:nvPr/>
        </p:nvSpPr>
        <p:spPr>
          <a:xfrm>
            <a:off x="0" y="2706195"/>
            <a:ext cx="12192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004620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24471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2421192" y="1921566"/>
            <a:ext cx="7651955" cy="4493982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13-9. ADC0848 Block Diagram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CF16A-67E4-4BD8-BCD1-9B705FF46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"/>
          <a:stretch/>
        </p:blipFill>
        <p:spPr>
          <a:xfrm>
            <a:off x="2595716" y="2035276"/>
            <a:ext cx="7211557" cy="42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948812" y="1659193"/>
            <a:ext cx="10294374" cy="4815349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13-6: ADC0848 Analog Channel Selection (Single-Ended Mode)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AA45-ACA1-409B-895E-343261A71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29" y="2057399"/>
            <a:ext cx="9856939" cy="40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EFEDF-5770-40AF-B49C-5BA88A191546}"/>
              </a:ext>
            </a:extLst>
          </p:cNvPr>
          <p:cNvSpPr txBox="1"/>
          <p:nvPr/>
        </p:nvSpPr>
        <p:spPr>
          <a:xfrm>
            <a:off x="0" y="132579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ADC, DAC, </a:t>
            </a:r>
          </a:p>
          <a:p>
            <a:pPr algn="ctr"/>
            <a:r>
              <a:rPr lang="en-US" sz="6000" b="1" dirty="0"/>
              <a:t>AND SENSOR </a:t>
            </a:r>
          </a:p>
          <a:p>
            <a:pPr algn="ctr"/>
            <a:r>
              <a:rPr lang="en-US" sz="6000" b="1" dirty="0"/>
              <a:t>INTERFACING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433A4-5538-42A5-8C39-9A740F184335}"/>
              </a:ext>
            </a:extLst>
          </p:cNvPr>
          <p:cNvSpPr txBox="1"/>
          <p:nvPr/>
        </p:nvSpPr>
        <p:spPr>
          <a:xfrm>
            <a:off x="0" y="473423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A37"/>
                </a:solidFill>
              </a:rPr>
              <a:t>Chapter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0D4B26-D679-4FB4-B936-3F88F1915D32}"/>
              </a:ext>
            </a:extLst>
          </p:cNvPr>
          <p:cNvSpPr/>
          <p:nvPr/>
        </p:nvSpPr>
        <p:spPr>
          <a:xfrm>
            <a:off x="0" y="6032090"/>
            <a:ext cx="12192000" cy="8259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258540-EF72-4F66-AD3B-7B8F75230762}"/>
              </a:ext>
            </a:extLst>
          </p:cNvPr>
          <p:cNvSpPr/>
          <p:nvPr/>
        </p:nvSpPr>
        <p:spPr>
          <a:xfrm>
            <a:off x="0" y="6194322"/>
            <a:ext cx="12192000" cy="6618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20A785-9DB9-4E6F-9E3C-A13BDB0AA8F6}"/>
              </a:ext>
            </a:extLst>
          </p:cNvPr>
          <p:cNvCxnSpPr>
            <a:cxnSpLocks/>
          </p:cNvCxnSpPr>
          <p:nvPr/>
        </p:nvCxnSpPr>
        <p:spPr>
          <a:xfrm>
            <a:off x="373626" y="4269237"/>
            <a:ext cx="1144474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948812" y="1659193"/>
            <a:ext cx="10294374" cy="4815349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13-10. Selecting a Channel and Read Timing for the ADC0848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E07BD-DF7C-406C-AB69-7B6B6D2AC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04" y="1943074"/>
            <a:ext cx="9264578" cy="42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948812" y="1659193"/>
            <a:ext cx="10294374" cy="4815349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13-11. 8051 Connection to ADC0848 for Channel 2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139CA-4D68-4233-A4D1-E2B69EBD5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r="33831"/>
          <a:stretch/>
        </p:blipFill>
        <p:spPr>
          <a:xfrm>
            <a:off x="2209799" y="1681415"/>
            <a:ext cx="7772400" cy="47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250723" y="830063"/>
            <a:ext cx="3183894" cy="467108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7C1FD4-751D-41E2-931D-0ECD334B123A}"/>
              </a:ext>
            </a:extLst>
          </p:cNvPr>
          <p:cNvSpPr/>
          <p:nvPr/>
        </p:nvSpPr>
        <p:spPr>
          <a:xfrm>
            <a:off x="3800010" y="830063"/>
            <a:ext cx="7934790" cy="467108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5BAD7-A9EB-4DBE-9EB3-0F3310B1FD30}"/>
              </a:ext>
            </a:extLst>
          </p:cNvPr>
          <p:cNvSpPr txBox="1"/>
          <p:nvPr/>
        </p:nvSpPr>
        <p:spPr>
          <a:xfrm>
            <a:off x="477136" y="5658605"/>
            <a:ext cx="2452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A37"/>
                </a:solidFill>
              </a:rPr>
              <a:t>Figure 13-12. MAX1112 Chip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4321D-3259-4AC4-A06A-30CE95B2C76A}"/>
              </a:ext>
            </a:extLst>
          </p:cNvPr>
          <p:cNvSpPr txBox="1"/>
          <p:nvPr/>
        </p:nvSpPr>
        <p:spPr>
          <a:xfrm>
            <a:off x="3328218" y="5658605"/>
            <a:ext cx="8155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A37"/>
                </a:solidFill>
              </a:rPr>
              <a:t>Figure 13-13. MAX1112 Serial ADC 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DFA6E-B6BD-42FF-A010-7C5E043BB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1" y="1313130"/>
            <a:ext cx="2871018" cy="37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B3AB7-48BB-4BC4-AD9D-BE12C531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84" y="1066367"/>
            <a:ext cx="6565441" cy="41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BD976F-6729-44E0-A959-FD99CA796B2B}"/>
              </a:ext>
            </a:extLst>
          </p:cNvPr>
          <p:cNvSpPr/>
          <p:nvPr/>
        </p:nvSpPr>
        <p:spPr>
          <a:xfrm>
            <a:off x="1470158" y="1687091"/>
            <a:ext cx="9154303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13-14. MAX1112 Control Byte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CB64-FBD2-4E35-B51B-0BD0F1463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0"/>
          <a:stretch/>
        </p:blipFill>
        <p:spPr>
          <a:xfrm>
            <a:off x="2192275" y="1754634"/>
            <a:ext cx="7710067" cy="634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CAE2AA-30BF-4F81-8050-3A936AB8F321}"/>
              </a:ext>
            </a:extLst>
          </p:cNvPr>
          <p:cNvSpPr txBox="1"/>
          <p:nvPr/>
        </p:nvSpPr>
        <p:spPr>
          <a:xfrm>
            <a:off x="1704233" y="2281221"/>
            <a:ext cx="9154303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Start 	The MSB (D7) must be high to define the beginning of the control byte.  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	It must be sent in first.  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SEL2	SEL1	SEL0	CHANNEL SELECTION (SINGLE-ENDED MODE)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0	0	0	CHAN0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0	0	1	CHAN1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0	1	0	CHAN2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0	1	1	CHAN3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1	0	0	CHAN4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1	0	1	CHAN5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1	1	0	CHAN6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1	1	1	CHAN7</a:t>
            </a:r>
          </a:p>
          <a:p>
            <a:pPr>
              <a:lnSpc>
                <a:spcPts val="1500"/>
              </a:lnSpc>
            </a:pPr>
            <a:endParaRPr lang="en-US" sz="1400" b="1" dirty="0">
              <a:solidFill>
                <a:srgbClr val="007A37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UNI/BIP 	1 = unipolar: Digital data output is binary 00 - FFH.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	0 = bipolar: Digital data output is in 2’s complement.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SGL/DIF 	1 = single-ended: 8 channels of single-ended with COM as reference  			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	0 = differential: Two channels (</a:t>
            </a:r>
            <a:r>
              <a:rPr lang="en-US" sz="1400" b="1" dirty="0" err="1">
                <a:solidFill>
                  <a:srgbClr val="007A37"/>
                </a:solidFill>
              </a:rPr>
              <a:t>eg.</a:t>
            </a:r>
            <a:r>
              <a:rPr lang="en-US" sz="1400" b="1" dirty="0">
                <a:solidFill>
                  <a:srgbClr val="007A37"/>
                </a:solidFill>
              </a:rPr>
              <a:t>, CH0 - CH1) are differential.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PD1 	1 = fully operational 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	0 = power-down: Power down to save power using software.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PD0 	1 = external clock mode: The conversion speed is dictated by SCLK.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	0 = internal clock mode: The conversion speed is dictated internally, </a:t>
            </a:r>
          </a:p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007A37"/>
                </a:solidFill>
              </a:rPr>
              <a:t>	and the SSTRB pin goes high to indicate end-of-conversion (EOC).</a:t>
            </a:r>
          </a:p>
        </p:txBody>
      </p:sp>
    </p:spTree>
    <p:extLst>
      <p:ext uri="{BB962C8B-B14F-4D97-AF65-F5344CB8AC3E}">
        <p14:creationId xmlns:p14="http://schemas.microsoft.com/office/powerpoint/2010/main" val="107572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BD976F-6729-44E0-A959-FD99CA796B2B}"/>
              </a:ext>
            </a:extLst>
          </p:cNvPr>
          <p:cNvSpPr/>
          <p:nvPr/>
        </p:nvSpPr>
        <p:spPr>
          <a:xfrm>
            <a:off x="1470158" y="1687091"/>
            <a:ext cx="9154303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13-15. 8051 Connection to MAX1112 for 2nd Channel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D73C-F348-4C8B-BB8A-DA236F7E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69" y="2004709"/>
            <a:ext cx="8160879" cy="42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Example 13-2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78413-DFD9-4811-A4DE-225A586CAB43}"/>
              </a:ext>
            </a:extLst>
          </p:cNvPr>
          <p:cNvSpPr txBox="1"/>
          <p:nvPr/>
        </p:nvSpPr>
        <p:spPr>
          <a:xfrm>
            <a:off x="948811" y="1564850"/>
            <a:ext cx="105844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Find the MAX1112 control byte for </a:t>
            </a:r>
          </a:p>
          <a:p>
            <a:pPr marL="457200" indent="-457200">
              <a:buAutoNum type="alphaLcParenBoth"/>
            </a:pPr>
            <a:r>
              <a:rPr lang="en-US" sz="2400" b="1" dirty="0"/>
              <a:t>CH0, </a:t>
            </a:r>
          </a:p>
          <a:p>
            <a:pPr marL="457200" indent="-457200">
              <a:buAutoNum type="alphaLcParenBoth"/>
            </a:pPr>
            <a:r>
              <a:rPr lang="en-US" sz="2400" b="1" dirty="0"/>
              <a:t>and (b) CH3.  </a:t>
            </a:r>
          </a:p>
          <a:p>
            <a:r>
              <a:rPr lang="en-US" sz="2400" b="1" dirty="0"/>
              <a:t>Assume single-ended, unipolar, internal clock, and fully operational modes.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0E6BF-D319-404B-8308-B7EC6638C5E4}"/>
              </a:ext>
            </a:extLst>
          </p:cNvPr>
          <p:cNvSpPr txBox="1"/>
          <p:nvPr/>
        </p:nvSpPr>
        <p:spPr>
          <a:xfrm>
            <a:off x="880804" y="3991225"/>
            <a:ext cx="10430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From Figure 13-14, we have the following:</a:t>
            </a: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10001110 	(8E in hex)		</a:t>
            </a: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(b) 10111110 (BE in hex)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B1A5B-D4FA-45E0-86CE-21FBEC8837EA}"/>
              </a:ext>
            </a:extLst>
          </p:cNvPr>
          <p:cNvSpPr txBox="1"/>
          <p:nvPr/>
        </p:nvSpPr>
        <p:spPr>
          <a:xfrm>
            <a:off x="-2" y="3429000"/>
            <a:ext cx="12192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004620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39735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BD976F-6729-44E0-A959-FD99CA796B2B}"/>
              </a:ext>
            </a:extLst>
          </p:cNvPr>
          <p:cNvSpPr/>
          <p:nvPr/>
        </p:nvSpPr>
        <p:spPr>
          <a:xfrm>
            <a:off x="948812" y="1687091"/>
            <a:ext cx="10294374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13-16. Sending Control Byte into MAX1112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BBC0C-CEB4-4244-A3B7-C6C893FD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07" y="1924664"/>
            <a:ext cx="9647793" cy="43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BD976F-6729-44E0-A959-FD99CA796B2B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13-17. Reading ADC Data Byte from MAX1112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A615D4-592E-4460-A36C-AF7758BD9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2" y="2078750"/>
            <a:ext cx="10293834" cy="407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Example 13-3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78413-DFD9-4811-A4DE-225A586CAB43}"/>
              </a:ext>
            </a:extLst>
          </p:cNvPr>
          <p:cNvSpPr txBox="1"/>
          <p:nvPr/>
        </p:nvSpPr>
        <p:spPr>
          <a:xfrm>
            <a:off x="948811" y="1564850"/>
            <a:ext cx="1058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Assuming that R = 5K and </a:t>
            </a:r>
            <a:r>
              <a:rPr lang="en-US" sz="2400" b="1" dirty="0" err="1"/>
              <a:t>I</a:t>
            </a:r>
            <a:r>
              <a:rPr lang="en-US" sz="2400" b="1" baseline="-25000" dirty="0" err="1"/>
              <a:t>ref</a:t>
            </a:r>
            <a:r>
              <a:rPr lang="en-US" sz="2400" b="1" dirty="0"/>
              <a:t> = 2 mA, calculate </a:t>
            </a:r>
            <a:r>
              <a:rPr lang="en-US" sz="2400" b="1" dirty="0" err="1"/>
              <a:t>V</a:t>
            </a:r>
            <a:r>
              <a:rPr lang="en-US" sz="2400" b="1" baseline="-25000" dirty="0" err="1"/>
              <a:t>out</a:t>
            </a:r>
            <a:r>
              <a:rPr lang="en-US" sz="2400" b="1" dirty="0"/>
              <a:t> for the following binary inputs:</a:t>
            </a:r>
          </a:p>
          <a:p>
            <a:r>
              <a:rPr lang="en-US" sz="2400" b="1" dirty="0"/>
              <a:t>(a)  10011001 binary	(99H)		(b) 11001000 (C8H)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0E6BF-D319-404B-8308-B7EC6638C5E4}"/>
              </a:ext>
            </a:extLst>
          </p:cNvPr>
          <p:cNvSpPr txBox="1"/>
          <p:nvPr/>
        </p:nvSpPr>
        <p:spPr>
          <a:xfrm>
            <a:off x="880804" y="3991225"/>
            <a:ext cx="10430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solidFill>
                <a:srgbClr val="004620"/>
              </a:solidFill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(a)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I</a:t>
            </a:r>
            <a:r>
              <a:rPr lang="en-US" sz="2400" b="1" baseline="-25000" dirty="0" err="1">
                <a:solidFill>
                  <a:srgbClr val="004620"/>
                </a:solidFill>
                <a:cs typeface="Courier New" panose="02070309020205020404" pitchFamily="49" charset="0"/>
              </a:rPr>
              <a:t>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2 mA (153/256) = 1.195 mA and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V</a:t>
            </a:r>
            <a:r>
              <a:rPr lang="en-US" sz="2400" b="1" baseline="-25000" dirty="0" err="1">
                <a:solidFill>
                  <a:srgbClr val="004620"/>
                </a:solidFill>
                <a:cs typeface="Courier New" panose="02070309020205020404" pitchFamily="49" charset="0"/>
              </a:rPr>
              <a:t>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1.195 mA x 5K = 5.975 V</a:t>
            </a: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(b)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I</a:t>
            </a:r>
            <a:r>
              <a:rPr lang="en-US" sz="2400" b="1" baseline="-25000" dirty="0" err="1">
                <a:solidFill>
                  <a:srgbClr val="004620"/>
                </a:solidFill>
                <a:cs typeface="Courier New" panose="02070309020205020404" pitchFamily="49" charset="0"/>
              </a:rPr>
              <a:t>out</a:t>
            </a:r>
            <a:r>
              <a:rPr lang="en-US" sz="2400" b="1" baseline="-25000" dirty="0">
                <a:solidFill>
                  <a:srgbClr val="004620"/>
                </a:solidFill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= 2 mA (200/256) = 1.562 mA and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V</a:t>
            </a:r>
            <a:r>
              <a:rPr lang="en-US" sz="2400" b="1" baseline="-25000" dirty="0" err="1">
                <a:solidFill>
                  <a:srgbClr val="004620"/>
                </a:solidFill>
                <a:cs typeface="Courier New" panose="02070309020205020404" pitchFamily="49" charset="0"/>
              </a:rPr>
              <a:t>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1.562 mA x 5K = 7.8125 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B1A5B-D4FA-45E0-86CE-21FBEC8837EA}"/>
              </a:ext>
            </a:extLst>
          </p:cNvPr>
          <p:cNvSpPr txBox="1"/>
          <p:nvPr/>
        </p:nvSpPr>
        <p:spPr>
          <a:xfrm>
            <a:off x="-2" y="3429000"/>
            <a:ext cx="12192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004620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363107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BD976F-6729-44E0-A959-FD99CA796B2B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13-18. 8051 Connection to DAC808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1E294-BC5A-46AA-872B-FDA72B7E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35" y="1806970"/>
            <a:ext cx="8573728" cy="46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443B9-3795-4EE4-8098-987D77E03EF7}"/>
              </a:ext>
            </a:extLst>
          </p:cNvPr>
          <p:cNvSpPr txBox="1"/>
          <p:nvPr/>
        </p:nvSpPr>
        <p:spPr>
          <a:xfrm>
            <a:off x="668593" y="2106621"/>
            <a:ext cx="108548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 </a:t>
            </a:r>
            <a:r>
              <a:rPr lang="en-US" sz="2200" b="1" dirty="0"/>
              <a:t>	Interface ADC (analog-to-digital converter) chips to the 8051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Interface temperature sensors to the 8051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Explain the process of data acquisition using ADC chips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Describe factors to consider in selecting an ADC chip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Describe the function of the pins of 804/809/848 ADC chips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Describe the function of the pins of the MAX1112 serial ADC chip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Interface serial ADC chips to the 8051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Program serial and parallel ADC chips in 8051 C and Assembly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Describe the basic operation of a DAC (digital-to-analog converter) chip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Interface a DAC chip to the 8051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Program a DAC chip to produce a sine wave on an oscilloscope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Program DAC chips in 8051 C and Assembly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Explain the function of precision IC temperature sensors</a:t>
            </a:r>
          </a:p>
          <a:p>
            <a:pPr>
              <a:lnSpc>
                <a:spcPts val="2400"/>
              </a:lnSpc>
            </a:pPr>
            <a:r>
              <a:rPr lang="en-US" sz="2200" b="1" dirty="0"/>
              <a:t>	</a:t>
            </a:r>
            <a:r>
              <a:rPr lang="en-US" sz="2200" b="1" dirty="0">
                <a:solidFill>
                  <a:srgbClr val="004620"/>
                </a:solidFill>
              </a:rPr>
              <a:t> &gt;&gt;</a:t>
            </a:r>
            <a:r>
              <a:rPr lang="en-US" sz="2200" b="1" dirty="0"/>
              <a:t> 	Describe signal conditioning and its role in data 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A0293-F92D-4C5B-A1F6-E717645B0741}"/>
              </a:ext>
            </a:extLst>
          </p:cNvPr>
          <p:cNvSpPr txBox="1"/>
          <p:nvPr/>
        </p:nvSpPr>
        <p:spPr>
          <a:xfrm>
            <a:off x="948813" y="350174"/>
            <a:ext cx="10294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40DEA-4B6D-44C7-BF9C-E734A8680952}"/>
              </a:ext>
            </a:extLst>
          </p:cNvPr>
          <p:cNvSpPr txBox="1"/>
          <p:nvPr/>
        </p:nvSpPr>
        <p:spPr>
          <a:xfrm>
            <a:off x="0" y="150018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A37"/>
                </a:solidFill>
              </a:rPr>
              <a:t>Upon completion of this chapter, you will be able to:</a:t>
            </a:r>
          </a:p>
          <a:p>
            <a:pPr algn="ctr"/>
            <a:endParaRPr lang="en-US" sz="2400" dirty="0">
              <a:solidFill>
                <a:srgbClr val="007A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9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Example 13-4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78413-DFD9-4811-A4DE-225A586CAB43}"/>
              </a:ext>
            </a:extLst>
          </p:cNvPr>
          <p:cNvSpPr txBox="1"/>
          <p:nvPr/>
        </p:nvSpPr>
        <p:spPr>
          <a:xfrm>
            <a:off x="948811" y="1564850"/>
            <a:ext cx="1058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 order to generate a stair-step ramp, set up the circuit in Figure 13-18 and connect the output to an oscilloscope. Then write a program to send data to the DAC to generate a stair-step ramp.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0E6BF-D319-404B-8308-B7EC6638C5E4}"/>
              </a:ext>
            </a:extLst>
          </p:cNvPr>
          <p:cNvSpPr txBox="1"/>
          <p:nvPr/>
        </p:nvSpPr>
        <p:spPr>
          <a:xfrm>
            <a:off x="880804" y="3991225"/>
            <a:ext cx="104303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CLR		A</a:t>
            </a:r>
          </a:p>
          <a:p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AGAIN:	MOV		P1,A		;send data to DAC</a:t>
            </a:r>
          </a:p>
          <a:p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INC		A		;count from 0 to FFH</a:t>
            </a:r>
          </a:p>
          <a:p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ACALL 	DELAY		;let DAC recover</a:t>
            </a:r>
          </a:p>
          <a:p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SJMP		AGAIN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B1A5B-D4FA-45E0-86CE-21FBEC8837EA}"/>
              </a:ext>
            </a:extLst>
          </p:cNvPr>
          <p:cNvSpPr txBox="1"/>
          <p:nvPr/>
        </p:nvSpPr>
        <p:spPr>
          <a:xfrm>
            <a:off x="-2" y="3429000"/>
            <a:ext cx="12192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004620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32082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a-DK" sz="2400" b="1" dirty="0">
                <a:solidFill>
                  <a:prstClr val="black"/>
                </a:solidFill>
              </a:rPr>
              <a:t>Table 13-7: Angle vs. Voltage Magnitude for Sine Wave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6533-45EB-4658-8D91-DDA6247E5E3C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8A715-3D7A-4E09-A9AE-99825C504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53" y="1924664"/>
            <a:ext cx="8621292" cy="4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Example 13-5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78413-DFD9-4811-A4DE-225A586CAB43}"/>
              </a:ext>
            </a:extLst>
          </p:cNvPr>
          <p:cNvSpPr txBox="1"/>
          <p:nvPr/>
        </p:nvSpPr>
        <p:spPr>
          <a:xfrm>
            <a:off x="948811" y="1564850"/>
            <a:ext cx="10584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Verify the values given for the following angles: (a) 30°   (b) 60°.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0E6BF-D319-404B-8308-B7EC6638C5E4}"/>
              </a:ext>
            </a:extLst>
          </p:cNvPr>
          <p:cNvSpPr txBox="1"/>
          <p:nvPr/>
        </p:nvSpPr>
        <p:spPr>
          <a:xfrm>
            <a:off x="880804" y="3991225"/>
            <a:ext cx="104303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(a)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V</a:t>
            </a:r>
            <a:r>
              <a:rPr lang="en-US" sz="2400" b="1" baseline="-25000" dirty="0" err="1">
                <a:solidFill>
                  <a:srgbClr val="004620"/>
                </a:solidFill>
                <a:cs typeface="Courier New" panose="02070309020205020404" pitchFamily="49" charset="0"/>
              </a:rPr>
              <a:t>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5 V + (5 V x sin q) = 5 V + 5 x sin 30° = 5 V + 5  x  0.5 = 7.5 V</a:t>
            </a: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    DAC input values = 7.5 V x 25.6 = 192 (decimal)  </a:t>
            </a:r>
          </a:p>
          <a:p>
            <a:endParaRPr lang="en-US" sz="2400" b="1" dirty="0">
              <a:solidFill>
                <a:srgbClr val="004620"/>
              </a:solidFill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(b) </a:t>
            </a:r>
            <a:r>
              <a:rPr lang="en-US" sz="2400" b="1" dirty="0" err="1">
                <a:solidFill>
                  <a:srgbClr val="004620"/>
                </a:solidFill>
                <a:cs typeface="Courier New" panose="02070309020205020404" pitchFamily="49" charset="0"/>
              </a:rPr>
              <a:t>V</a:t>
            </a:r>
            <a:r>
              <a:rPr lang="en-US" sz="2400" b="1" baseline="-25000" dirty="0" err="1">
                <a:solidFill>
                  <a:srgbClr val="004620"/>
                </a:solidFill>
                <a:cs typeface="Courier New" panose="02070309020205020404" pitchFamily="49" charset="0"/>
              </a:rPr>
              <a:t>out</a:t>
            </a:r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= 5 V + (5 V x sin q) = 5 V + 5 x sin 60° = 5 V + 5 x 0.866 = 9.33 V</a:t>
            </a:r>
          </a:p>
          <a:p>
            <a:r>
              <a:rPr lang="en-US" sz="2400" b="1" dirty="0">
                <a:solidFill>
                  <a:srgbClr val="004620"/>
                </a:solidFill>
                <a:cs typeface="Courier New" panose="02070309020205020404" pitchFamily="49" charset="0"/>
              </a:rPr>
              <a:t>     DAC input values = 9.33 V x 25.6 = 238 (decimal)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B1A5B-D4FA-45E0-86CE-21FBEC8837EA}"/>
              </a:ext>
            </a:extLst>
          </p:cNvPr>
          <p:cNvSpPr txBox="1"/>
          <p:nvPr/>
        </p:nvSpPr>
        <p:spPr>
          <a:xfrm>
            <a:off x="-2" y="2986813"/>
            <a:ext cx="12192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004620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2224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a-DK" sz="2400" b="1" dirty="0">
                <a:solidFill>
                  <a:prstClr val="black"/>
                </a:solidFill>
              </a:rPr>
              <a:t>Figure 13-19. Angle vs. Voltage Magnitude for Sine Wave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6533-45EB-4658-8D91-DDA6247E5E3C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A04B3-58D1-480F-9C39-AC55DFC69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97" y="1924664"/>
            <a:ext cx="9290205" cy="45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13-8: Thermistor Resistance vs. Temperature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6533-45EB-4658-8D91-DDA6247E5E3C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91B56-F162-4A2D-B0F0-1288C03F1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b="7606"/>
          <a:stretch/>
        </p:blipFill>
        <p:spPr>
          <a:xfrm>
            <a:off x="1973629" y="1924664"/>
            <a:ext cx="8244742" cy="45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13-9: LM34 Temperature Sensor Series Selection Guide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6533-45EB-4658-8D91-DDA6247E5E3C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121AD-1D27-41CB-8B90-0A9CE0C01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45" y="2548646"/>
            <a:ext cx="9995510" cy="31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13-10: LM35 Temperature Sensor Series Selection Guide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6533-45EB-4658-8D91-DDA6247E5E3C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8DAF2-3252-4933-8ECC-AB486076A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33" y="2426109"/>
            <a:ext cx="10262653" cy="30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250723" y="276065"/>
            <a:ext cx="3183894" cy="522508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7C1FD4-751D-41E2-931D-0ECD334B123A}"/>
              </a:ext>
            </a:extLst>
          </p:cNvPr>
          <p:cNvSpPr/>
          <p:nvPr/>
        </p:nvSpPr>
        <p:spPr>
          <a:xfrm>
            <a:off x="3800010" y="276065"/>
            <a:ext cx="7934790" cy="522508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5BAD7-A9EB-4DBE-9EB3-0F3310B1FD30}"/>
              </a:ext>
            </a:extLst>
          </p:cNvPr>
          <p:cNvSpPr txBox="1"/>
          <p:nvPr/>
        </p:nvSpPr>
        <p:spPr>
          <a:xfrm>
            <a:off x="477136" y="5658605"/>
            <a:ext cx="2452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A37"/>
                </a:solidFill>
              </a:rPr>
              <a:t>Figure 13-20. Getting Data From the Analog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4321D-3259-4AC4-A06A-30CE95B2C76A}"/>
              </a:ext>
            </a:extLst>
          </p:cNvPr>
          <p:cNvSpPr txBox="1"/>
          <p:nvPr/>
        </p:nvSpPr>
        <p:spPr>
          <a:xfrm>
            <a:off x="3328218" y="5658605"/>
            <a:ext cx="8155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A37"/>
                </a:solidFill>
              </a:rPr>
              <a:t>Table 13-11: Temperature vs. </a:t>
            </a:r>
            <a:r>
              <a:rPr lang="en-US" b="1" dirty="0" err="1">
                <a:solidFill>
                  <a:srgbClr val="007A37"/>
                </a:solidFill>
              </a:rPr>
              <a:t>Vout</a:t>
            </a:r>
            <a:r>
              <a:rPr lang="en-US" b="1" dirty="0">
                <a:solidFill>
                  <a:srgbClr val="007A37"/>
                </a:solidFill>
              </a:rPr>
              <a:t> for ADC0848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078E4-E2D7-4093-B1AE-306B4004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7" y="468916"/>
            <a:ext cx="2452878" cy="4795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0542A-1199-4AC4-BF72-586CE4B0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3991409" y="1106129"/>
            <a:ext cx="7538134" cy="35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13-21. 8051 Connection to ADC0848 and Temperature Sensor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6533-45EB-4658-8D91-DDA6247E5E3C}"/>
              </a:ext>
            </a:extLst>
          </p:cNvPr>
          <p:cNvSpPr/>
          <p:nvPr/>
        </p:nvSpPr>
        <p:spPr>
          <a:xfrm>
            <a:off x="781666" y="1687091"/>
            <a:ext cx="10633586" cy="4861193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A9997-9C83-4062-B8D3-6340AB931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05" y="1778825"/>
            <a:ext cx="9109587" cy="46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5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443B9-3795-4EE4-8098-987D77E03EF7}"/>
              </a:ext>
            </a:extLst>
          </p:cNvPr>
          <p:cNvSpPr txBox="1"/>
          <p:nvPr/>
        </p:nvSpPr>
        <p:spPr>
          <a:xfrm>
            <a:off x="668593" y="2507226"/>
            <a:ext cx="108548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More real-world devices such as ADCs (analog-to-digital converters), DACs (digital-to-analog converters), and sensors, and how to interface the 8051 to these devices,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Section 13.1, analog-to-digital converter (ADC) chips, the 8-bit parallel ADC chips ADC0804, ADC0808/0809, and ADC0848  We will also look at the serial ADC chip MAX1112,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Section 13.2, the characteristics of DAC chips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Section 13.3, the interfacing of sensors and discuss the issue of signal conditioning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A0293-F92D-4C5B-A1F6-E717645B0741}"/>
              </a:ext>
            </a:extLst>
          </p:cNvPr>
          <p:cNvSpPr txBox="1"/>
          <p:nvPr/>
        </p:nvSpPr>
        <p:spPr>
          <a:xfrm>
            <a:off x="948813" y="350174"/>
            <a:ext cx="10294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871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6223D1-479F-4719-902F-D1EAF00869F6}"/>
              </a:ext>
            </a:extLst>
          </p:cNvPr>
          <p:cNvSpPr/>
          <p:nvPr/>
        </p:nvSpPr>
        <p:spPr>
          <a:xfrm>
            <a:off x="1059426" y="2241755"/>
            <a:ext cx="9748685" cy="3421626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6071F-8061-4722-B88C-B5EBF59EAFEF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13-1: Resolution vs. Step Size for ADC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9928E-97E6-4CD0-A967-98C30D086C0A}"/>
              </a:ext>
            </a:extLst>
          </p:cNvPr>
          <p:cNvSpPr txBox="1"/>
          <p:nvPr/>
        </p:nvSpPr>
        <p:spPr>
          <a:xfrm>
            <a:off x="1383889" y="2381864"/>
            <a:ext cx="97486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4620"/>
                </a:solidFill>
              </a:rPr>
              <a:t>n-bit		Number of steps		Step Size (mV)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8		256				5/256 = 19.53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10		1024				5/1024 = 4.88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12		4096				5/4096 = 1.2</a:t>
            </a:r>
          </a:p>
          <a:p>
            <a:r>
              <a:rPr lang="en-US" sz="2400" b="1" u="sng" dirty="0">
                <a:solidFill>
                  <a:srgbClr val="007A37"/>
                </a:solidFill>
              </a:rPr>
              <a:t>16		65536				5/65536 = 0.076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Notes: V</a:t>
            </a:r>
            <a:r>
              <a:rPr lang="en-US" sz="2400" b="1" baseline="-25000" dirty="0">
                <a:solidFill>
                  <a:srgbClr val="004620"/>
                </a:solidFill>
              </a:rPr>
              <a:t>CC</a:t>
            </a:r>
            <a:r>
              <a:rPr lang="en-US" sz="2400" b="1" dirty="0">
                <a:solidFill>
                  <a:srgbClr val="004620"/>
                </a:solidFill>
              </a:rPr>
              <a:t> = 5 V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Step size (resolution) is the smallest change that can be discerned by an ADC.</a:t>
            </a:r>
          </a:p>
        </p:txBody>
      </p:sp>
    </p:spTree>
    <p:extLst>
      <p:ext uri="{BB962C8B-B14F-4D97-AF65-F5344CB8AC3E}">
        <p14:creationId xmlns:p14="http://schemas.microsoft.com/office/powerpoint/2010/main" val="145392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13-1. ADC0804 Chip (testing ADC0804 in free running mode)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2812445" y="1659193"/>
            <a:ext cx="6818252" cy="4844846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5F519-9C04-45D2-9EF5-1C4AF28D7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/>
          <a:stretch/>
        </p:blipFill>
        <p:spPr>
          <a:xfrm>
            <a:off x="3067665" y="1924664"/>
            <a:ext cx="6437460" cy="43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Table 13-2: </a:t>
            </a:r>
            <a:r>
              <a:rPr lang="en-US" sz="2400" b="1" dirty="0" err="1">
                <a:solidFill>
                  <a:prstClr val="black"/>
                </a:solidFill>
              </a:rPr>
              <a:t>V</a:t>
            </a:r>
            <a:r>
              <a:rPr lang="en-US" sz="2400" b="1" baseline="-25000" dirty="0" err="1">
                <a:solidFill>
                  <a:prstClr val="black"/>
                </a:solidFill>
              </a:rPr>
              <a:t>ref</a:t>
            </a:r>
            <a:r>
              <a:rPr lang="en-US" sz="2400" b="1" dirty="0">
                <a:solidFill>
                  <a:prstClr val="black"/>
                </a:solidFill>
              </a:rPr>
              <a:t>/2 Relation to V</a:t>
            </a:r>
            <a:r>
              <a:rPr lang="en-US" sz="2400" b="1" baseline="-25000" dirty="0">
                <a:solidFill>
                  <a:prstClr val="black"/>
                </a:solidFill>
              </a:rPr>
              <a:t>in</a:t>
            </a:r>
            <a:r>
              <a:rPr lang="en-US" sz="2400" b="1" dirty="0">
                <a:solidFill>
                  <a:prstClr val="black"/>
                </a:solidFill>
              </a:rPr>
              <a:t> Range (ADC0804)</a:t>
            </a:r>
            <a:endParaRPr lang="pt-BR" sz="2400" b="1" dirty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703277" y="1924665"/>
            <a:ext cx="10785446" cy="3959942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A67E9-C35C-4650-AB64-0FD1504B5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" y="2246218"/>
            <a:ext cx="10466277" cy="34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13-2. Read and Write Timing for ADC0804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825910" y="1659193"/>
            <a:ext cx="10146889" cy="484484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35A49-E0C4-4EF9-B309-9B59A24DB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5055" r="7739" b="9131"/>
          <a:stretch/>
        </p:blipFill>
        <p:spPr>
          <a:xfrm>
            <a:off x="1504334" y="1872631"/>
            <a:ext cx="9183329" cy="44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Figure 13-3. 8051 Connection to ADC0804 with Self-Clocking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D773C-6E83-4660-8154-DD027AF7106F}"/>
              </a:ext>
            </a:extLst>
          </p:cNvPr>
          <p:cNvSpPr/>
          <p:nvPr/>
        </p:nvSpPr>
        <p:spPr>
          <a:xfrm>
            <a:off x="1106129" y="1659193"/>
            <a:ext cx="10137057" cy="484484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4C6F4-6EF8-4B5F-BEA7-63FDE59F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73" y="1866935"/>
            <a:ext cx="8570853" cy="44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1482</Words>
  <Application>Microsoft Office PowerPoint</Application>
  <PresentationFormat>Widescreen</PresentationFormat>
  <Paragraphs>136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Nassim</dc:creator>
  <cp:lastModifiedBy>Nassim</cp:lastModifiedBy>
  <cp:revision>238</cp:revision>
  <dcterms:created xsi:type="dcterms:W3CDTF">2021-12-24T07:30:16Z</dcterms:created>
  <dcterms:modified xsi:type="dcterms:W3CDTF">2022-01-22T17:14:19Z</dcterms:modified>
</cp:coreProperties>
</file>